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68" r:id="rId3"/>
    <p:sldId id="259" r:id="rId4"/>
    <p:sldId id="274" r:id="rId5"/>
    <p:sldId id="260" r:id="rId6"/>
    <p:sldId id="261" r:id="rId7"/>
    <p:sldId id="270" r:id="rId8"/>
    <p:sldId id="262" r:id="rId9"/>
    <p:sldId id="264" r:id="rId10"/>
    <p:sldId id="265" r:id="rId11"/>
    <p:sldId id="273" r:id="rId12"/>
    <p:sldId id="267" r:id="rId13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Proportionate </a:t>
            </a:r>
          </a:p>
          <a:p>
            <a:pPr algn="ctr">
              <a:defRPr sz="1600"/>
            </a:pPr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Expenditure </a:t>
            </a:r>
            <a:r>
              <a:rPr lang="en-GB" sz="1600" b="1" baseline="0" dirty="0">
                <a:latin typeface="Calibri" panose="020F0502020204030204" pitchFamily="34" charset="0"/>
                <a:cs typeface="Calibri" panose="020F0502020204030204" pitchFamily="34" charset="0"/>
              </a:rPr>
              <a:t>Performance                 2022 vs 2021</a:t>
            </a:r>
          </a:p>
          <a:p>
            <a:pPr algn="ctr">
              <a:defRPr sz="1600"/>
            </a:pPr>
            <a:r>
              <a:rPr lang="en-GB" sz="1600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 sz="1600"/>
            </a:pPr>
            <a:endParaRPr lang="en-GB" sz="1600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0574769059812451"/>
          <c:y val="4.876545557561201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9125000000000107E-2"/>
          <c:y val="0.16189074803149617"/>
          <c:w val="0.85575696984727256"/>
          <c:h val="0.638590305118110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PROPORTIONATE 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2021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338.24</c:v>
                </c:pt>
                <c:pt idx="1">
                  <c:v>253.99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C7-4222-A216-722666AE779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PERFORMANCE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2021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166.76</c:v>
                </c:pt>
                <c:pt idx="1">
                  <c:v>135.76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C7-4222-A216-722666AE7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9377024"/>
        <c:axId val="90992640"/>
      </c:barChart>
      <c:catAx>
        <c:axId val="8937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92640"/>
        <c:crosses val="autoZero"/>
        <c:auto val="1"/>
        <c:lblAlgn val="ctr"/>
        <c:lblOffset val="100"/>
        <c:noMultiLvlLbl val="0"/>
      </c:catAx>
      <c:valAx>
        <c:axId val="90992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37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1616228677823686E-2"/>
          <c:y val="0.86337890405962714"/>
          <c:w val="0.77420804711110536"/>
          <c:h val="0.136621095940372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848560531496066"/>
          <c:y val="0.1209609300589979"/>
          <c:w val="0.45302891240157478"/>
          <c:h val="0.6795433267997461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ACTUAL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46-4CB2-BD86-01709AB27D7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46-4CB2-BD86-01709AB27D7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146-4CB2-BD86-01709AB27D7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146-4CB2-BD86-01709AB27D7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146-4CB2-BD86-01709AB27D7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146-4CB2-BD86-01709AB27D7A}"/>
              </c:ext>
            </c:extLst>
          </c:dPt>
          <c:dLbls>
            <c:dLbl>
              <c:idx val="0"/>
              <c:layout>
                <c:manualLayout>
                  <c:x val="-7.9440028433939977E-2"/>
                  <c:y val="0.152166759832261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46-4CB2-BD86-01709AB27D7A}"/>
                </c:ext>
              </c:extLst>
            </c:dLbl>
            <c:dLbl>
              <c:idx val="1"/>
              <c:layout>
                <c:manualLayout>
                  <c:x val="-9.8513296038010581E-2"/>
                  <c:y val="-0.12908562198046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46-4CB2-BD86-01709AB27D7A}"/>
                </c:ext>
              </c:extLst>
            </c:dLbl>
            <c:dLbl>
              <c:idx val="3"/>
              <c:layout>
                <c:manualLayout>
                  <c:x val="0.10318653034583176"/>
                  <c:y val="2.39745310055037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46-4CB2-BD86-01709AB27D7A}"/>
                </c:ext>
              </c:extLst>
            </c:dLbl>
            <c:dLbl>
              <c:idx val="4"/>
              <c:layout>
                <c:manualLayout>
                  <c:x val="7.3468042206959905E-2"/>
                  <c:y val="2.85238048398249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146-4CB2-BD86-01709AB27D7A}"/>
                </c:ext>
              </c:extLst>
            </c:dLbl>
            <c:dLbl>
              <c:idx val="5"/>
              <c:layout>
                <c:manualLayout>
                  <c:x val="7.9038755777295661E-2"/>
                  <c:y val="0.139960436764244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146-4CB2-BD86-01709AB27D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OPENING BAL</c:v>
                </c:pt>
                <c:pt idx="1">
                  <c:v>IGR</c:v>
                </c:pt>
                <c:pt idx="2">
                  <c:v>STATUTORY ALLOCATION</c:v>
                </c:pt>
                <c:pt idx="3">
                  <c:v>VAT</c:v>
                </c:pt>
                <c:pt idx="4">
                  <c:v>EXCESS CRUDE /EXCHANGE GAIN</c:v>
                </c:pt>
                <c:pt idx="5">
                  <c:v>CAPITAL RECEIPT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18.07</c:v>
                </c:pt>
                <c:pt idx="1">
                  <c:v>38.06</c:v>
                </c:pt>
                <c:pt idx="2">
                  <c:v>13.31</c:v>
                </c:pt>
                <c:pt idx="3">
                  <c:v>10.19</c:v>
                </c:pt>
                <c:pt idx="4">
                  <c:v>1.89</c:v>
                </c:pt>
                <c:pt idx="5">
                  <c:v>18.47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34-4473-98B4-677EEC486D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46377447340396"/>
          <c:y val="0.8075355064262113"/>
          <c:w val="0.71965984974406816"/>
          <c:h val="0.16668324515974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dirty="0"/>
              <a:t>Actual</a:t>
            </a:r>
            <a:r>
              <a:rPr lang="en-GB" sz="1200" baseline="0" dirty="0"/>
              <a:t> Performance</a:t>
            </a:r>
            <a:endParaRPr lang="en-GB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803626640262813E-2"/>
          <c:y val="0.18067462630921988"/>
          <c:w val="0.90372916666666669"/>
          <c:h val="0.546432872726740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IGR</c:v>
                </c:pt>
                <c:pt idx="1">
                  <c:v>Statutory Allocation</c:v>
                </c:pt>
                <c:pt idx="2">
                  <c:v>VAT</c:v>
                </c:pt>
                <c:pt idx="3">
                  <c:v>Capital Receipts</c:v>
                </c:pt>
                <c:pt idx="4">
                  <c:v>Excess Crude Oil/ Exchange Gain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73.739999999999995</c:v>
                </c:pt>
                <c:pt idx="1">
                  <c:v>25.79</c:v>
                </c:pt>
                <c:pt idx="2">
                  <c:v>19.75</c:v>
                </c:pt>
                <c:pt idx="3">
                  <c:v>35.79</c:v>
                </c:pt>
                <c:pt idx="4">
                  <c:v>3.17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57-4D95-9CB7-1A68F517428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IGR</c:v>
                </c:pt>
                <c:pt idx="1">
                  <c:v>Statutory Allocation</c:v>
                </c:pt>
                <c:pt idx="2">
                  <c:v>VAT</c:v>
                </c:pt>
                <c:pt idx="3">
                  <c:v>Capital Receipts</c:v>
                </c:pt>
                <c:pt idx="4">
                  <c:v>Excess Crude Oil/ Exchange Gain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73.06</c:v>
                </c:pt>
                <c:pt idx="1">
                  <c:v>26.99</c:v>
                </c:pt>
                <c:pt idx="2">
                  <c:v>17.440000000000001</c:v>
                </c:pt>
                <c:pt idx="3">
                  <c:v>52.53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57-4D95-9CB7-1A68F5174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319936"/>
        <c:axId val="95321472"/>
      </c:barChart>
      <c:catAx>
        <c:axId val="9531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21472"/>
        <c:crosses val="autoZero"/>
        <c:auto val="1"/>
        <c:lblAlgn val="ctr"/>
        <c:lblOffset val="100"/>
        <c:noMultiLvlLbl val="0"/>
      </c:catAx>
      <c:valAx>
        <c:axId val="95321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31993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73500574146981656"/>
          <c:y val="6.0656266327063765E-2"/>
          <c:w val="0.23415501968503938"/>
          <c:h val="0.130664266588296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Actual Expenditure</a:t>
            </a:r>
            <a:r>
              <a:rPr lang="en-GB" baseline="0" dirty="0"/>
              <a:t> Performance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47.79</c:v>
                </c:pt>
                <c:pt idx="1">
                  <c:v>10.029999999999999</c:v>
                </c:pt>
                <c:pt idx="2">
                  <c:v>23.9</c:v>
                </c:pt>
                <c:pt idx="3">
                  <c:v>23.06</c:v>
                </c:pt>
                <c:pt idx="4">
                  <c:v>61.98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82-49D9-A219-40719A1A5F6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Salaries &amp; Allowances</c:v>
                </c:pt>
                <c:pt idx="1">
                  <c:v>CRFC</c:v>
                </c:pt>
                <c:pt idx="2">
                  <c:v>Overhead Cost</c:v>
                </c:pt>
                <c:pt idx="3">
                  <c:v>PDC </c:v>
                </c:pt>
                <c:pt idx="4">
                  <c:v>Capital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44.91</c:v>
                </c:pt>
                <c:pt idx="1">
                  <c:v>9.86</c:v>
                </c:pt>
                <c:pt idx="2">
                  <c:v>18.84</c:v>
                </c:pt>
                <c:pt idx="3">
                  <c:v>6.26</c:v>
                </c:pt>
                <c:pt idx="4">
                  <c:v>22.79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82-49D9-A219-40719A1A5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403392"/>
        <c:axId val="95409280"/>
      </c:barChart>
      <c:catAx>
        <c:axId val="9540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9280"/>
        <c:crosses val="autoZero"/>
        <c:auto val="1"/>
        <c:lblAlgn val="ctr"/>
        <c:lblOffset val="100"/>
        <c:noMultiLvlLbl val="0"/>
      </c:catAx>
      <c:valAx>
        <c:axId val="95409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40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3763" cy="467072"/>
          </a:xfrm>
          <a:prstGeom prst="rect">
            <a:avLst/>
          </a:prstGeom>
        </p:spPr>
        <p:txBody>
          <a:bodyPr vert="horz" lIns="92925" tIns="46463" rIns="92925" bIns="4646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1"/>
            <a:ext cx="3013763" cy="467072"/>
          </a:xfrm>
          <a:prstGeom prst="rect">
            <a:avLst/>
          </a:prstGeom>
        </p:spPr>
        <p:txBody>
          <a:bodyPr vert="horz" lIns="92925" tIns="46463" rIns="92925" bIns="46463" rtlCol="0"/>
          <a:lstStyle>
            <a:lvl1pPr algn="r">
              <a:defRPr sz="1200"/>
            </a:lvl1pPr>
          </a:lstStyle>
          <a:p>
            <a:fld id="{EFD6D7AC-7783-4CFE-A842-F42031366301}" type="datetimeFigureOut">
              <a:rPr lang="en-US" smtClean="0"/>
              <a:pPr/>
              <a:t>11/3/2022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25" tIns="46463" rIns="92925" bIns="4646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25" tIns="46463" rIns="92925" bIns="4646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2"/>
            <a:ext cx="3013763" cy="467071"/>
          </a:xfrm>
          <a:prstGeom prst="rect">
            <a:avLst/>
          </a:prstGeom>
        </p:spPr>
        <p:txBody>
          <a:bodyPr vert="horz" lIns="92925" tIns="46463" rIns="92925" bIns="4646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842032"/>
            <a:ext cx="3013763" cy="467071"/>
          </a:xfrm>
          <a:prstGeom prst="rect">
            <a:avLst/>
          </a:prstGeom>
        </p:spPr>
        <p:txBody>
          <a:bodyPr vert="horz" lIns="92925" tIns="46463" rIns="92925" bIns="46463" rtlCol="0" anchor="b"/>
          <a:lstStyle>
            <a:lvl1pPr algn="r">
              <a:defRPr sz="1200"/>
            </a:lvl1pPr>
          </a:lstStyle>
          <a:p>
            <a:fld id="{61B2A9E3-443A-4A04-9447-88D923BA35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66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260">
              <a:defRPr/>
            </a:pPr>
            <a:fld id="{ABDE8F0D-88F0-43B0-B5A3-93EFDF0CC5BC}" type="slidenum">
              <a:rPr lang="id-ID">
                <a:solidFill>
                  <a:prstClr val="black"/>
                </a:solidFill>
                <a:latin typeface="Calibri"/>
              </a:rPr>
              <a:pPr defTabSz="929260">
                <a:defRPr/>
              </a:pPr>
              <a:t>1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964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260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260">
                <a:defRPr/>
              </a:pPr>
              <a:t>3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772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9260">
              <a:defRPr/>
            </a:pPr>
            <a:fld id="{D8C4807D-32FC-4CD9-BB34-6411230D5478}" type="slidenum">
              <a:rPr lang="id-ID">
                <a:solidFill>
                  <a:prstClr val="black"/>
                </a:solidFill>
                <a:latin typeface="Calibri"/>
              </a:rPr>
              <a:pPr defTabSz="929260">
                <a:defRPr/>
              </a:pPr>
              <a:t>9</a:t>
            </a:fld>
            <a:endParaRPr lang="id-ID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1171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1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C53733-2DFC-4B98-8FF8-B87E5AE0FB9F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 November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740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BC4D36-7EBC-40F6-8A10-7E6B58CD9DC4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 November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62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E27DF-531B-48F4-88C2-621D2B9F4E21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 November 2022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0443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09F8FF-C434-4D06-9F0F-FDF01BC57B40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 November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1045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6DF1AE-C67C-47E6-B25B-E7FF3EBF4A1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 November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872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D68515-BC1A-45F8-8DB5-AC64019FE028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 November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3100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5C5D9F-BD75-49FE-BD78-DA08E87FF7A6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 November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88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FCB372-3765-4DB6-8C61-0044DFA0AEDE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 November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401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4BBB6-1CE2-4478-860C-7B81AC28B769}" type="datetime3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 November 2022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53680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C9D73D-DBF5-437C-953E-EB86A8A6FADD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72" y="6172200"/>
            <a:ext cx="881129" cy="62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0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0B4F9B-A9E5-4366-8CC0-01BCC3F8DAAF}" type="slidenum">
              <a:rPr kumimoji="0" lang="id-ID" sz="1000" b="0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d-ID" sz="1000" b="0" i="0" u="none" strike="noStrike" kern="1200" cap="none" spc="0" normalizeH="0" baseline="0" noProof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266" name="Title 2"/>
          <p:cNvSpPr>
            <a:spLocks noGrp="1"/>
          </p:cNvSpPr>
          <p:nvPr>
            <p:ph type="title"/>
          </p:nvPr>
        </p:nvSpPr>
        <p:spPr>
          <a:xfrm>
            <a:off x="1784805" y="130175"/>
            <a:ext cx="8229600" cy="1020762"/>
          </a:xfrm>
        </p:spPr>
        <p:txBody>
          <a:bodyPr>
            <a:normAutofit/>
          </a:bodyPr>
          <a:lstStyle/>
          <a:p>
            <a:pPr algn="ctr"/>
            <a:r>
              <a:rPr lang="en-US" sz="2700" dirty="0"/>
              <a:t>THIRD QUARTER </a:t>
            </a:r>
            <a:r>
              <a:rPr lang="yo-NG" sz="2700" dirty="0"/>
              <a:t>B</a:t>
            </a:r>
            <a:r>
              <a:rPr lang="en-US" sz="2700" dirty="0"/>
              <a:t>UDGET EXECUTION REPORT</a:t>
            </a:r>
            <a:br>
              <a:rPr lang="en-US" sz="2700" dirty="0"/>
            </a:br>
            <a:r>
              <a:rPr lang="en-US" sz="2800" dirty="0"/>
              <a:t>(JAN-SEPT, 2022)</a:t>
            </a:r>
            <a:r>
              <a:rPr lang="yo-NG" sz="2800" dirty="0"/>
              <a:t> </a:t>
            </a:r>
            <a:endParaRPr lang="en-GB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67" name="Footer Placeholder 1"/>
          <p:cNvSpPr>
            <a:spLocks noGrp="1"/>
          </p:cNvSpPr>
          <p:nvPr>
            <p:ph type="ftr" sz="quarter" idx="3"/>
          </p:nvPr>
        </p:nvSpPr>
        <p:spPr bwMode="auto">
          <a:xfrm>
            <a:off x="6600704" y="6396596"/>
            <a:ext cx="3772395" cy="35690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Gill Sans MT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Gill Sans MT" pitchFamily="34" charset="0"/>
              <a:ea typeface="+mn-ea"/>
              <a:cs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4405" y="74001"/>
            <a:ext cx="1515291" cy="1077706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871F07B-43AC-DE97-5928-4DA2F8680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439837"/>
              </p:ext>
            </p:extLst>
          </p:nvPr>
        </p:nvGraphicFramePr>
        <p:xfrm>
          <a:off x="1099931" y="1164189"/>
          <a:ext cx="10005392" cy="5037097"/>
        </p:xfrm>
        <a:graphic>
          <a:graphicData uri="http://schemas.openxmlformats.org/drawingml/2006/table">
            <a:tbl>
              <a:tblPr/>
              <a:tblGrid>
                <a:gridCol w="585765">
                  <a:extLst>
                    <a:ext uri="{9D8B030D-6E8A-4147-A177-3AD203B41FA5}">
                      <a16:colId xmlns:a16="http://schemas.microsoft.com/office/drawing/2014/main" val="346170441"/>
                    </a:ext>
                  </a:extLst>
                </a:gridCol>
                <a:gridCol w="2032953">
                  <a:extLst>
                    <a:ext uri="{9D8B030D-6E8A-4147-A177-3AD203B41FA5}">
                      <a16:colId xmlns:a16="http://schemas.microsoft.com/office/drawing/2014/main" val="2381714842"/>
                    </a:ext>
                  </a:extLst>
                </a:gridCol>
                <a:gridCol w="865728">
                  <a:extLst>
                    <a:ext uri="{9D8B030D-6E8A-4147-A177-3AD203B41FA5}">
                      <a16:colId xmlns:a16="http://schemas.microsoft.com/office/drawing/2014/main" val="2627509691"/>
                    </a:ext>
                  </a:extLst>
                </a:gridCol>
                <a:gridCol w="1206823">
                  <a:extLst>
                    <a:ext uri="{9D8B030D-6E8A-4147-A177-3AD203B41FA5}">
                      <a16:colId xmlns:a16="http://schemas.microsoft.com/office/drawing/2014/main" val="3606286942"/>
                    </a:ext>
                  </a:extLst>
                </a:gridCol>
                <a:gridCol w="968261">
                  <a:extLst>
                    <a:ext uri="{9D8B030D-6E8A-4147-A177-3AD203B41FA5}">
                      <a16:colId xmlns:a16="http://schemas.microsoft.com/office/drawing/2014/main" val="686967240"/>
                    </a:ext>
                  </a:extLst>
                </a:gridCol>
                <a:gridCol w="1240445">
                  <a:extLst>
                    <a:ext uri="{9D8B030D-6E8A-4147-A177-3AD203B41FA5}">
                      <a16:colId xmlns:a16="http://schemas.microsoft.com/office/drawing/2014/main" val="509694378"/>
                    </a:ext>
                  </a:extLst>
                </a:gridCol>
                <a:gridCol w="1537634">
                  <a:extLst>
                    <a:ext uri="{9D8B030D-6E8A-4147-A177-3AD203B41FA5}">
                      <a16:colId xmlns:a16="http://schemas.microsoft.com/office/drawing/2014/main" val="1553344838"/>
                    </a:ext>
                  </a:extLst>
                </a:gridCol>
                <a:gridCol w="1567783">
                  <a:extLst>
                    <a:ext uri="{9D8B030D-6E8A-4147-A177-3AD203B41FA5}">
                      <a16:colId xmlns:a16="http://schemas.microsoft.com/office/drawing/2014/main" val="3538814085"/>
                    </a:ext>
                  </a:extLst>
                </a:gridCol>
              </a:tblGrid>
              <a:tr h="220279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FUNDING SOURCES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34996"/>
                  </a:ext>
                </a:extLst>
              </a:tr>
              <a:tr h="67085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(NBn)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Actual Total Funding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 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Budget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593531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04950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0687561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344864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968828"/>
                  </a:ext>
                </a:extLst>
              </a:tr>
              <a:tr h="47059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  /EXCHANGE GAIN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367574"/>
                  </a:ext>
                </a:extLst>
              </a:tr>
              <a:tr h="4669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4567928"/>
                  </a:ext>
                </a:extLst>
              </a:tr>
              <a:tr h="22027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Funding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1304100"/>
                  </a:ext>
                </a:extLst>
              </a:tr>
              <a:tr h="220279">
                <a:tc gridSpan="8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966954"/>
                  </a:ext>
                </a:extLst>
              </a:tr>
              <a:tr h="64081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 (NBn)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(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NBn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Actual Total Expenditure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Actual on 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Actual on Budget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1234849"/>
                  </a:ext>
                </a:extLst>
              </a:tr>
              <a:tr h="29036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Recurrent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182.488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7364175"/>
                  </a:ext>
                </a:extLst>
              </a:tr>
              <a:tr h="30038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268.498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005130"/>
                  </a:ext>
                </a:extLst>
              </a:tr>
              <a:tr h="38048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60563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80172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17" y="304936"/>
            <a:ext cx="8777300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US" sz="2700" dirty="0">
                <a:latin typeface="+mn-lt"/>
              </a:rPr>
              <a:t>Sept</a:t>
            </a:r>
            <a:r>
              <a:rPr lang="en-ZA" sz="2700" dirty="0">
                <a:latin typeface="+mn-lt"/>
              </a:rPr>
              <a:t>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22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245786"/>
              </p:ext>
            </p:extLst>
          </p:nvPr>
        </p:nvGraphicFramePr>
        <p:xfrm>
          <a:off x="424069" y="1154503"/>
          <a:ext cx="11343862" cy="4636697"/>
        </p:xfrm>
        <a:graphic>
          <a:graphicData uri="http://schemas.openxmlformats.org/drawingml/2006/table">
            <a:tbl>
              <a:tblPr/>
              <a:tblGrid>
                <a:gridCol w="1929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1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27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03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Approved Budget N(Bn)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Proportionate Target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N(Bn)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Expenditure     Jan. –Sept2022    N(Bn)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Performance on  Total Budget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Proportionate Expenditure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of Total Actual Expenditure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1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75,975,733,186.80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56,981,799,890.10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47,793,665,109.76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00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20,752,090,767.67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15,564,068,075.75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10,031,903,467.20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23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96,727,823,954.47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72,545,867,965.85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57,825,568,576.96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4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57,746,818,551.74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43,310,113,913.81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23,894,905,466.13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28,013,395,249.03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21,010,046,436.77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23,064,654,537.18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02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182,488,037,755.24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136,866,028,316.43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104,785,128,580.27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60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268,498,528,922.80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201,373,896,692.10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61,980,134,948.75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69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8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268,498,528,922.80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201,373,896,692.10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61,980,134,948.75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925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450,986,566,678.04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338,239,925,008.53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166,765,263,529.02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920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9688" y="304936"/>
            <a:ext cx="8048429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yo-NG" sz="2700" dirty="0">
                <a:latin typeface="+mn-lt"/>
              </a:rPr>
              <a:t>Expenditure </a:t>
            </a:r>
            <a:r>
              <a:rPr lang="en-ZA" sz="2700" dirty="0">
                <a:latin typeface="+mn-lt"/>
              </a:rPr>
              <a:t>Review</a:t>
            </a:r>
            <a:r>
              <a:rPr lang="yo-NG" sz="2700" dirty="0">
                <a:latin typeface="+mn-lt"/>
              </a:rPr>
              <a:t> </a:t>
            </a:r>
            <a:r>
              <a:rPr lang="en-GB" sz="2700" dirty="0">
                <a:latin typeface="+mn-lt"/>
              </a:rPr>
              <a:t>- </a:t>
            </a:r>
            <a:r>
              <a:rPr lang="en-US" sz="2700" dirty="0">
                <a:latin typeface="+mn-lt"/>
              </a:rPr>
              <a:t>January</a:t>
            </a:r>
            <a:r>
              <a:rPr lang="yo-NG" sz="2700" dirty="0">
                <a:latin typeface="+mn-lt"/>
              </a:rPr>
              <a:t> to </a:t>
            </a:r>
            <a:r>
              <a:rPr lang="en-ZA" sz="2700" dirty="0">
                <a:latin typeface="+mn-lt"/>
              </a:rPr>
              <a:t>Sept </a:t>
            </a:r>
            <a:r>
              <a:rPr lang="yo-NG" sz="2700" dirty="0">
                <a:latin typeface="+mn-lt"/>
              </a:rPr>
              <a:t>20</a:t>
            </a:r>
            <a:r>
              <a:rPr lang="en-US" sz="2700" dirty="0">
                <a:latin typeface="+mn-lt"/>
              </a:rPr>
              <a:t>21</a:t>
            </a:r>
            <a:br>
              <a:rPr lang="en-ZA" sz="2700" dirty="0"/>
            </a:br>
            <a:endParaRPr lang="en-GB" sz="2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32E090-F825-401B-A7D5-EE8164624B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905982"/>
              </p:ext>
            </p:extLst>
          </p:nvPr>
        </p:nvGraphicFramePr>
        <p:xfrm>
          <a:off x="761999" y="1122939"/>
          <a:ext cx="10668001" cy="4858603"/>
        </p:xfrm>
        <a:graphic>
          <a:graphicData uri="http://schemas.openxmlformats.org/drawingml/2006/table">
            <a:tbl>
              <a:tblPr/>
              <a:tblGrid>
                <a:gridCol w="1691363">
                  <a:extLst>
                    <a:ext uri="{9D8B030D-6E8A-4147-A177-3AD203B41FA5}">
                      <a16:colId xmlns:a16="http://schemas.microsoft.com/office/drawing/2014/main" val="2327990582"/>
                    </a:ext>
                  </a:extLst>
                </a:gridCol>
                <a:gridCol w="1675845">
                  <a:extLst>
                    <a:ext uri="{9D8B030D-6E8A-4147-A177-3AD203B41FA5}">
                      <a16:colId xmlns:a16="http://schemas.microsoft.com/office/drawing/2014/main" val="2531904807"/>
                    </a:ext>
                  </a:extLst>
                </a:gridCol>
                <a:gridCol w="1675845">
                  <a:extLst>
                    <a:ext uri="{9D8B030D-6E8A-4147-A177-3AD203B41FA5}">
                      <a16:colId xmlns:a16="http://schemas.microsoft.com/office/drawing/2014/main" val="1015323575"/>
                    </a:ext>
                  </a:extLst>
                </a:gridCol>
                <a:gridCol w="1505159">
                  <a:extLst>
                    <a:ext uri="{9D8B030D-6E8A-4147-A177-3AD203B41FA5}">
                      <a16:colId xmlns:a16="http://schemas.microsoft.com/office/drawing/2014/main" val="3314421532"/>
                    </a:ext>
                  </a:extLst>
                </a:gridCol>
                <a:gridCol w="1210334">
                  <a:extLst>
                    <a:ext uri="{9D8B030D-6E8A-4147-A177-3AD203B41FA5}">
                      <a16:colId xmlns:a16="http://schemas.microsoft.com/office/drawing/2014/main" val="2910396494"/>
                    </a:ext>
                  </a:extLst>
                </a:gridCol>
                <a:gridCol w="1431452">
                  <a:extLst>
                    <a:ext uri="{9D8B030D-6E8A-4147-A177-3AD203B41FA5}">
                      <a16:colId xmlns:a16="http://schemas.microsoft.com/office/drawing/2014/main" val="1216709487"/>
                    </a:ext>
                  </a:extLst>
                </a:gridCol>
                <a:gridCol w="1478003">
                  <a:extLst>
                    <a:ext uri="{9D8B030D-6E8A-4147-A177-3AD203B41FA5}">
                      <a16:colId xmlns:a16="http://schemas.microsoft.com/office/drawing/2014/main" val="1270667114"/>
                    </a:ext>
                  </a:extLst>
                </a:gridCol>
              </a:tblGrid>
              <a:tr h="857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Budget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Expenditure          Jan. – Sept 2021    </a:t>
                      </a:r>
                      <a:r>
                        <a:rPr lang="en-US" sz="1200" b="1" i="0" u="none" strike="sng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Performance on     Budget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Proportionate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of Total Actual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22048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Salaries &amp; Allowances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72,760,161,564.51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54,570,121,173.38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44,914,075,296.74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566856"/>
                  </a:ext>
                </a:extLst>
              </a:tr>
              <a:tr h="43611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Consolidated Revenue Fund Charges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20,182,910,593.04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15,137,182,944.78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9,860,920,894.25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811034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Personnel Cost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92,943,072,157.55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69,707,304,118.16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54,774,996,190.99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9366730"/>
                  </a:ext>
                </a:extLst>
              </a:tr>
              <a:tr h="3794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54,933,731,418.87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41,200,298,564.15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18,843,913,891.99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5154061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(Overhead 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18,836,000,718.71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14,127,000,539.03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6,259,231,410.89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409126"/>
                  </a:ext>
                </a:extLst>
              </a:tr>
              <a:tr h="4288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166,712,804,295.13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125,034,603,221.35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79,878,141,493.87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091430"/>
                  </a:ext>
                </a:extLst>
              </a:tr>
              <a:tr h="30455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162,363,053,140.91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121,772,289,855.68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55,889,840,547.97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621069"/>
                  </a:ext>
                </a:extLst>
              </a:tr>
              <a:tr h="32274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Debt Charges (Capital)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9,535,085,585.82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7,151,314,189.37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178702"/>
                  </a:ext>
                </a:extLst>
              </a:tr>
              <a:tr h="39334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171,898,138,726.73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128,923,604,045.05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55,889,840,547.97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850860"/>
                  </a:ext>
                </a:extLst>
              </a:tr>
              <a:tr h="34622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EXPENDITURE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338,610,943,021.86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253,958,207,266.40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135,767,982,041.84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1719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560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139" y="6299"/>
            <a:ext cx="8544055" cy="688422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000" dirty="0"/>
            </a:br>
            <a:r>
              <a:rPr lang="en-US" sz="2000" dirty="0"/>
              <a:t>Comparison of Expenditure Actual Performance for the 3</a:t>
            </a:r>
            <a:r>
              <a:rPr lang="en-US" sz="2000" baseline="30000" dirty="0"/>
              <a:t>rd</a:t>
            </a:r>
            <a:r>
              <a:rPr lang="en-US" sz="2000" dirty="0"/>
              <a:t> Quarter 2022 and Corresponding Period, 2021</a:t>
            </a:r>
            <a:endParaRPr lang="en-GB" sz="2000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DC21EB-5201-468A-9628-9AC73A10963A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57C31F3-0959-46D2-9391-89AFB9FFDA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332314"/>
              </p:ext>
            </p:extLst>
          </p:nvPr>
        </p:nvGraphicFramePr>
        <p:xfrm>
          <a:off x="569843" y="844715"/>
          <a:ext cx="10959853" cy="3286109"/>
        </p:xfrm>
        <a:graphic>
          <a:graphicData uri="http://schemas.openxmlformats.org/drawingml/2006/table">
            <a:tbl>
              <a:tblPr/>
              <a:tblGrid>
                <a:gridCol w="806877">
                  <a:extLst>
                    <a:ext uri="{9D8B030D-6E8A-4147-A177-3AD203B41FA5}">
                      <a16:colId xmlns:a16="http://schemas.microsoft.com/office/drawing/2014/main" val="883552309"/>
                    </a:ext>
                  </a:extLst>
                </a:gridCol>
                <a:gridCol w="2549395">
                  <a:extLst>
                    <a:ext uri="{9D8B030D-6E8A-4147-A177-3AD203B41FA5}">
                      <a16:colId xmlns:a16="http://schemas.microsoft.com/office/drawing/2014/main" val="2146269366"/>
                    </a:ext>
                  </a:extLst>
                </a:gridCol>
                <a:gridCol w="2018270">
                  <a:extLst>
                    <a:ext uri="{9D8B030D-6E8A-4147-A177-3AD203B41FA5}">
                      <a16:colId xmlns:a16="http://schemas.microsoft.com/office/drawing/2014/main" val="1812286659"/>
                    </a:ext>
                  </a:extLst>
                </a:gridCol>
                <a:gridCol w="1666050">
                  <a:extLst>
                    <a:ext uri="{9D8B030D-6E8A-4147-A177-3AD203B41FA5}">
                      <a16:colId xmlns:a16="http://schemas.microsoft.com/office/drawing/2014/main" val="315354828"/>
                    </a:ext>
                  </a:extLst>
                </a:gridCol>
                <a:gridCol w="1549198">
                  <a:extLst>
                    <a:ext uri="{9D8B030D-6E8A-4147-A177-3AD203B41FA5}">
                      <a16:colId xmlns:a16="http://schemas.microsoft.com/office/drawing/2014/main" val="4047116842"/>
                    </a:ext>
                  </a:extLst>
                </a:gridCol>
                <a:gridCol w="1008883">
                  <a:extLst>
                    <a:ext uri="{9D8B030D-6E8A-4147-A177-3AD203B41FA5}">
                      <a16:colId xmlns:a16="http://schemas.microsoft.com/office/drawing/2014/main" val="3272193081"/>
                    </a:ext>
                  </a:extLst>
                </a:gridCol>
                <a:gridCol w="1361180">
                  <a:extLst>
                    <a:ext uri="{9D8B030D-6E8A-4147-A177-3AD203B41FA5}">
                      <a16:colId xmlns:a16="http://schemas.microsoft.com/office/drawing/2014/main" val="2257896412"/>
                    </a:ext>
                  </a:extLst>
                </a:gridCol>
              </a:tblGrid>
              <a:tr h="17900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Change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484985"/>
                  </a:ext>
                </a:extLst>
              </a:tr>
              <a:tr h="5192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S/N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Actual Performance     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05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Salaries and Allowances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717100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CRFC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071288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Personnel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271915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iii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Overhead Cost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20179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Public Debt Charges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158115"/>
                  </a:ext>
                </a:extLst>
              </a:tr>
              <a:tr h="34914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Recurrent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956354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Capital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634882"/>
                  </a:ext>
                </a:extLst>
              </a:tr>
              <a:tr h="29670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Expenditure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652419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ADEF68-3C45-48D2-9472-763863339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489929964"/>
              </p:ext>
            </p:extLst>
          </p:nvPr>
        </p:nvGraphicFramePr>
        <p:xfrm>
          <a:off x="2272553" y="4140941"/>
          <a:ext cx="7237207" cy="2267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760" y="6300"/>
            <a:ext cx="1158241" cy="83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60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99607" y="1670716"/>
            <a:ext cx="4182793" cy="4415888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Expenditure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Performance as at</a:t>
            </a:r>
            <a:r>
              <a:rPr lang="en-GB" sz="1600" dirty="0">
                <a:latin typeface="Arial Rounded MT Bold" panose="020F0704030504030204" pitchFamily="34" charset="0"/>
                <a:cs typeface="Arial" charset="0"/>
              </a:rPr>
              <a:t> September, 2022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stood at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strike="sngStrike" dirty="0">
                <a:latin typeface="Arial Rounded MT Bold" panose="020F0704030504030204" pitchFamily="34" charset="0"/>
                <a:cs typeface="Arial" charset="0"/>
              </a:rPr>
              <a:t>N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166.76BN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represents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49.30% of the proportionate target of N338.24BN.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It also represents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36.98%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total budget size of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N450.98BN</a:t>
            </a: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The performance depicts a positive change of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 22.83%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in expenditure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when compared with the actual expenditure for the corresponding period of </a:t>
            </a:r>
            <a:r>
              <a:rPr lang="yo-NG" sz="1600" dirty="0">
                <a:latin typeface="Arial Rounded MT Bold" panose="020F0704030504030204" pitchFamily="34" charset="0"/>
                <a:cs typeface="Arial" charset="0"/>
              </a:rPr>
              <a:t>20</a:t>
            </a:r>
            <a:r>
              <a:rPr lang="en-US" sz="1600" dirty="0">
                <a:latin typeface="Arial Rounded MT Bold" panose="020F0704030504030204" pitchFamily="34" charset="0"/>
                <a:cs typeface="Arial" charset="0"/>
              </a:rPr>
              <a:t>21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,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which was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N135.77BN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representing</a:t>
            </a:r>
            <a:r>
              <a:rPr lang="en-ZA" sz="1600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53.46%</a:t>
            </a:r>
            <a:r>
              <a:rPr lang="en-ZA" sz="1600" b="1" dirty="0">
                <a:solidFill>
                  <a:srgbClr val="FF0000"/>
                </a:solidFill>
                <a:latin typeface="Arial Rounded MT Bold" panose="020F0704030504030204" pitchFamily="34" charset="0"/>
                <a:cs typeface="Arial" charset="0"/>
              </a:rPr>
              <a:t> 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of the proportionate Budget of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N253.96BN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 and 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40.10%</a:t>
            </a:r>
            <a:r>
              <a:rPr lang="en-ZA" sz="1600" dirty="0">
                <a:latin typeface="Arial Rounded MT Bold" panose="020F0704030504030204" pitchFamily="34" charset="0"/>
                <a:cs typeface="Arial" charset="0"/>
              </a:rPr>
              <a:t> of the total budget size </a:t>
            </a:r>
            <a:r>
              <a:rPr lang="en-ZA" sz="1600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of </a:t>
            </a:r>
            <a:r>
              <a:rPr lang="en-ZA" sz="1600" b="1" dirty="0">
                <a:solidFill>
                  <a:prstClr val="black"/>
                </a:solidFill>
                <a:latin typeface="Arial Rounded MT Bold" panose="020F0704030504030204" pitchFamily="34" charset="0"/>
                <a:cs typeface="Arial" charset="0"/>
              </a:rPr>
              <a:t>N338.61</a:t>
            </a:r>
            <a:r>
              <a:rPr lang="en-ZA" sz="1600" b="1" dirty="0">
                <a:latin typeface="Arial Rounded MT Bold" panose="020F0704030504030204" pitchFamily="34" charset="0"/>
                <a:cs typeface="Arial" charset="0"/>
              </a:rPr>
              <a:t>B.</a:t>
            </a:r>
          </a:p>
          <a:p>
            <a:pPr marL="0" lvl="0" indent="0" algn="just">
              <a:lnSpc>
                <a:spcPct val="150000"/>
              </a:lnSpc>
              <a:spcBef>
                <a:spcPct val="20000"/>
              </a:spcBef>
              <a:buClrTx/>
              <a:buSzTx/>
              <a:buNone/>
              <a:defRPr/>
            </a:pPr>
            <a:endParaRPr lang="en-ZA" sz="1200" b="1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400" dirty="0">
              <a:latin typeface="Arial Rounded MT Bold" panose="020F0704030504030204" pitchFamily="34" charset="0"/>
              <a:cs typeface="Arial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ct val="20000"/>
              </a:spcBef>
              <a:buClrTx/>
              <a:buSzTx/>
              <a:buFont typeface="Arial" pitchFamily="34" charset="0"/>
              <a:buChar char="•"/>
              <a:defRPr/>
            </a:pPr>
            <a:endParaRPr lang="en-ZA" sz="1600" b="1" dirty="0">
              <a:solidFill>
                <a:srgbClr val="FF0000"/>
              </a:solidFill>
              <a:latin typeface="Arial Rounded MT Bold" panose="020F0704030504030204" pitchFamily="34" charset="0"/>
              <a:cs typeface="Arial" charset="0"/>
            </a:endParaRPr>
          </a:p>
          <a:p>
            <a:endParaRPr lang="en-US" sz="1600" dirty="0">
              <a:latin typeface="Arial Rounded MT Bold" panose="020F07040305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2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	</a:t>
            </a:r>
            <a:r>
              <a:rPr lang="en-US" sz="3600" dirty="0"/>
              <a:t>Year 2022 3</a:t>
            </a:r>
            <a:r>
              <a:rPr lang="en-US" sz="3600" baseline="30000" dirty="0"/>
              <a:t>RD</a:t>
            </a:r>
            <a:r>
              <a:rPr lang="en-US" sz="3600" dirty="0"/>
              <a:t> Quarter </a:t>
            </a:r>
            <a:r>
              <a:rPr lang="yo-NG" sz="3600" dirty="0"/>
              <a:t>Budget</a:t>
            </a:r>
            <a:r>
              <a:rPr lang="en-US" sz="3600" dirty="0"/>
              <a:t> Performance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MINISTRY OF BUDGET AND PLANNING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885408812"/>
              </p:ext>
            </p:extLst>
          </p:nvPr>
        </p:nvGraphicFramePr>
        <p:xfrm>
          <a:off x="2086708" y="1142149"/>
          <a:ext cx="4182793" cy="5127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88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FUNDING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3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55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17" y="304936"/>
            <a:ext cx="8777300" cy="571500"/>
          </a:xfrm>
        </p:spPr>
        <p:txBody>
          <a:bodyPr rtlCol="0">
            <a:normAutofit fontScale="90000"/>
          </a:bodyPr>
          <a:lstStyle/>
          <a:p>
            <a:pPr algn="ctr">
              <a:defRPr/>
            </a:pPr>
            <a:br>
              <a:rPr lang="en-GB" b="1" dirty="0"/>
            </a:br>
            <a:r>
              <a:rPr lang="en-GB" b="1" dirty="0"/>
              <a:t>     </a:t>
            </a:r>
            <a:r>
              <a:rPr lang="en-US" sz="3100" b="1" dirty="0">
                <a:latin typeface="+mn-lt"/>
              </a:rPr>
              <a:t>Funding</a:t>
            </a:r>
            <a:r>
              <a:rPr lang="yo-NG" sz="3100" dirty="0">
                <a:latin typeface="+mn-lt"/>
              </a:rPr>
              <a:t> </a:t>
            </a:r>
            <a:r>
              <a:rPr lang="en-ZA" sz="3100" dirty="0">
                <a:latin typeface="+mn-lt"/>
              </a:rPr>
              <a:t>Review</a:t>
            </a:r>
            <a:r>
              <a:rPr lang="yo-NG" sz="3100" dirty="0">
                <a:latin typeface="+mn-lt"/>
              </a:rPr>
              <a:t> </a:t>
            </a:r>
            <a:r>
              <a:rPr lang="en-GB" sz="3100" dirty="0">
                <a:latin typeface="+mn-lt"/>
              </a:rPr>
              <a:t>- </a:t>
            </a:r>
            <a:r>
              <a:rPr lang="en-US" sz="3100" dirty="0">
                <a:latin typeface="+mn-lt"/>
              </a:rPr>
              <a:t>January</a:t>
            </a:r>
            <a:r>
              <a:rPr lang="yo-NG" sz="3100" dirty="0">
                <a:latin typeface="+mn-lt"/>
              </a:rPr>
              <a:t> to </a:t>
            </a:r>
            <a:r>
              <a:rPr lang="en-US" sz="3100" dirty="0">
                <a:latin typeface="+mn-lt"/>
              </a:rPr>
              <a:t>Sept</a:t>
            </a:r>
            <a:r>
              <a:rPr lang="en-ZA" sz="3100" dirty="0">
                <a:latin typeface="+mn-lt"/>
              </a:rPr>
              <a:t> </a:t>
            </a:r>
            <a:r>
              <a:rPr lang="yo-NG" sz="3100" dirty="0">
                <a:latin typeface="+mn-lt"/>
              </a:rPr>
              <a:t>20</a:t>
            </a:r>
            <a:r>
              <a:rPr lang="en-US" sz="3100" dirty="0">
                <a:latin typeface="+mn-lt"/>
              </a:rPr>
              <a:t>22</a:t>
            </a:r>
            <a:br>
              <a:rPr lang="en-ZA" sz="3100" dirty="0"/>
            </a:br>
            <a:endParaRPr lang="en-GB" sz="3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6293B3-C7E1-4C40-969D-00FBF382D78D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5F3478F-7933-41DA-8894-39AB41BFBC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370325" y="6364236"/>
            <a:ext cx="3904607" cy="3651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 OF BUDGET AND PLANNING</a:t>
            </a:r>
            <a:endParaRPr kumimoji="0" lang="id-ID" sz="14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8117" y="58432"/>
            <a:ext cx="1275340" cy="1064507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050285"/>
              </p:ext>
            </p:extLst>
          </p:nvPr>
        </p:nvGraphicFramePr>
        <p:xfrm>
          <a:off x="424069" y="1154503"/>
          <a:ext cx="11343862" cy="4773968"/>
        </p:xfrm>
        <a:graphic>
          <a:graphicData uri="http://schemas.openxmlformats.org/drawingml/2006/table">
            <a:tbl>
              <a:tblPr/>
              <a:tblGrid>
                <a:gridCol w="1929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24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1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27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03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32652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Details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Approved Budget N(Bn)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Actual Funding Performance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Actual Funding Performance on  Proportionate Target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Actual Funding Performance on Budget Approved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 of  Actual Funding Performance on Actual Total Funding Sources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N(Bn)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Jan. – Sept 2022    N(Bn)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48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35,083,831,629.88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34,997,671,747.48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99.75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18.07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015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160,174,462,525.27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120,130,846,893.95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73,738,588,489.60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46.04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38.06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48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43,096,470,300.08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32,322,352,725.06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25,792,374,065.48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59.85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13.31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30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26,593,542,182.28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19,945,156,636.71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19,746,594,584.55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462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EXCESS CRUDE/ EXCHANGE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3,311,846,749.58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2,483,885,062.19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3,664,481,540.80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1.89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00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REVENUE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268,260,153,387.09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174,882,241,317.91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157,939,710,427.91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90.31 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96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182,726,413,290.95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137,044,809,968.21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35,791,660,548.36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859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450,986,566,678.04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311,927,051,286.12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193,731,370,976.27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141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556" y="173460"/>
            <a:ext cx="8919473" cy="982983"/>
          </a:xfrm>
        </p:spPr>
        <p:txBody>
          <a:bodyPr rtlCol="0">
            <a:noAutofit/>
          </a:bodyPr>
          <a:lstStyle/>
          <a:p>
            <a:pPr algn="ctr">
              <a:defRPr/>
            </a:pPr>
            <a:br>
              <a:rPr lang="en-US" sz="2400" b="1" dirty="0"/>
            </a:br>
            <a:r>
              <a:rPr lang="en-US" sz="2400" dirty="0"/>
              <a:t>Details of Actual Funding (Jan – Sept 2022)</a:t>
            </a:r>
            <a:br>
              <a:rPr lang="en-US" sz="2400" dirty="0"/>
            </a:b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0097A7-1261-48A1-964F-CD8C95AE8158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646E590-C464-4AB9-9CA3-2F21F9649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710" y="54427"/>
            <a:ext cx="1515291" cy="1265314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118514"/>
              </p:ext>
            </p:extLst>
          </p:nvPr>
        </p:nvGraphicFramePr>
        <p:xfrm>
          <a:off x="800475" y="1156443"/>
          <a:ext cx="6037053" cy="4846790"/>
        </p:xfrm>
        <a:graphic>
          <a:graphicData uri="http://schemas.openxmlformats.org/drawingml/2006/table">
            <a:tbl>
              <a:tblPr/>
              <a:tblGrid>
                <a:gridCol w="814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1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8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2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2934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S/No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Details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Actuals N(Bn)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% of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27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35.00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18.07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IGR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73.74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38.06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4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iii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25.79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13.31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61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Value Added Tax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19.75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Excess Crude/Exchange Gain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3.66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1.89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157.94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81.53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98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Capital Receipt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35.79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18.47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02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Funding Sources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193.73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D6C3933-6D6C-D420-B1FE-BC9F560E8C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1111728"/>
              </p:ext>
            </p:extLst>
          </p:nvPr>
        </p:nvGraphicFramePr>
        <p:xfrm>
          <a:off x="5570806" y="989636"/>
          <a:ext cx="756842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4214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3EA5AB-5932-4CD0-A244-332A6ADB3EB5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82890" y="6301"/>
            <a:ext cx="8775510" cy="158859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br>
              <a:rPr lang="en-ZA" sz="3000" dirty="0"/>
            </a:br>
            <a:r>
              <a:rPr lang="en-ZA" sz="2200" dirty="0">
                <a:solidFill>
                  <a:srgbClr val="000000"/>
                </a:solidFill>
              </a:rPr>
              <a:t>Revenue Performance - Funding Sources( January – Sept 2022)</a:t>
            </a:r>
            <a:br>
              <a:rPr lang="en-ZA" b="1" dirty="0">
                <a:solidFill>
                  <a:srgbClr val="000000"/>
                </a:solidFill>
              </a:rPr>
            </a:br>
            <a:endParaRPr lang="en-ZA" dirty="0"/>
          </a:p>
        </p:txBody>
      </p:sp>
      <p:sp>
        <p:nvSpPr>
          <p:cNvPr id="17" name="Footer Placeholder 2">
            <a:extLst>
              <a:ext uri="{FF2B5EF4-FFF2-40B4-BE49-F238E27FC236}">
                <a16:creationId xmlns:a16="http://schemas.microsoft.com/office/drawing/2014/main" id="{10828136-82C0-4587-9EFD-53774B0986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524305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432871036"/>
              </p:ext>
            </p:extLst>
          </p:nvPr>
        </p:nvGraphicFramePr>
        <p:xfrm>
          <a:off x="3935896" y="4398603"/>
          <a:ext cx="7453455" cy="2188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5681" y="27382"/>
            <a:ext cx="1158241" cy="833501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1E76727-3CDF-29CE-88A6-769530E34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543717"/>
              </p:ext>
            </p:extLst>
          </p:nvPr>
        </p:nvGraphicFramePr>
        <p:xfrm>
          <a:off x="609600" y="860883"/>
          <a:ext cx="10972799" cy="3706743"/>
        </p:xfrm>
        <a:graphic>
          <a:graphicData uri="http://schemas.openxmlformats.org/drawingml/2006/table">
            <a:tbl>
              <a:tblPr/>
              <a:tblGrid>
                <a:gridCol w="653967">
                  <a:extLst>
                    <a:ext uri="{9D8B030D-6E8A-4147-A177-3AD203B41FA5}">
                      <a16:colId xmlns:a16="http://schemas.microsoft.com/office/drawing/2014/main" val="1250029935"/>
                    </a:ext>
                  </a:extLst>
                </a:gridCol>
                <a:gridCol w="1638659">
                  <a:extLst>
                    <a:ext uri="{9D8B030D-6E8A-4147-A177-3AD203B41FA5}">
                      <a16:colId xmlns:a16="http://schemas.microsoft.com/office/drawing/2014/main" val="3745822416"/>
                    </a:ext>
                  </a:extLst>
                </a:gridCol>
                <a:gridCol w="854587">
                  <a:extLst>
                    <a:ext uri="{9D8B030D-6E8A-4147-A177-3AD203B41FA5}">
                      <a16:colId xmlns:a16="http://schemas.microsoft.com/office/drawing/2014/main" val="2084023562"/>
                    </a:ext>
                  </a:extLst>
                </a:gridCol>
                <a:gridCol w="1119288">
                  <a:extLst>
                    <a:ext uri="{9D8B030D-6E8A-4147-A177-3AD203B41FA5}">
                      <a16:colId xmlns:a16="http://schemas.microsoft.com/office/drawing/2014/main" val="77257367"/>
                    </a:ext>
                  </a:extLst>
                </a:gridCol>
                <a:gridCol w="1207322">
                  <a:extLst>
                    <a:ext uri="{9D8B030D-6E8A-4147-A177-3AD203B41FA5}">
                      <a16:colId xmlns:a16="http://schemas.microsoft.com/office/drawing/2014/main" val="3583510188"/>
                    </a:ext>
                  </a:extLst>
                </a:gridCol>
                <a:gridCol w="1169593">
                  <a:extLst>
                    <a:ext uri="{9D8B030D-6E8A-4147-A177-3AD203B41FA5}">
                      <a16:colId xmlns:a16="http://schemas.microsoft.com/office/drawing/2014/main" val="2712478613"/>
                    </a:ext>
                  </a:extLst>
                </a:gridCol>
                <a:gridCol w="1232475">
                  <a:extLst>
                    <a:ext uri="{9D8B030D-6E8A-4147-A177-3AD203B41FA5}">
                      <a16:colId xmlns:a16="http://schemas.microsoft.com/office/drawing/2014/main" val="1095279167"/>
                    </a:ext>
                  </a:extLst>
                </a:gridCol>
                <a:gridCol w="1056407">
                  <a:extLst>
                    <a:ext uri="{9D8B030D-6E8A-4147-A177-3AD203B41FA5}">
                      <a16:colId xmlns:a16="http://schemas.microsoft.com/office/drawing/2014/main" val="530003960"/>
                    </a:ext>
                  </a:extLst>
                </a:gridCol>
                <a:gridCol w="767153">
                  <a:extLst>
                    <a:ext uri="{9D8B030D-6E8A-4147-A177-3AD203B41FA5}">
                      <a16:colId xmlns:a16="http://schemas.microsoft.com/office/drawing/2014/main" val="1934600130"/>
                    </a:ext>
                  </a:extLst>
                </a:gridCol>
                <a:gridCol w="1273348">
                  <a:extLst>
                    <a:ext uri="{9D8B030D-6E8A-4147-A177-3AD203B41FA5}">
                      <a16:colId xmlns:a16="http://schemas.microsoft.com/office/drawing/2014/main" val="26399675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438" marR="9438" marT="94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2022</a:t>
                      </a:r>
                    </a:p>
                  </a:txBody>
                  <a:tcPr marL="9438" marR="9438" marT="50292" marB="50292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2021</a:t>
                      </a:r>
                    </a:p>
                  </a:txBody>
                  <a:tcPr marL="9438" marR="9438" marT="50292" marB="50292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9416"/>
                  </a:ext>
                </a:extLst>
              </a:tr>
              <a:tr h="746738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S/NO.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2022 Estimates</a:t>
                      </a:r>
                    </a:p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N(Bn)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Proportionate Target</a:t>
                      </a:r>
                    </a:p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N(Bn)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Jan.-Sept Actual 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Nbn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Proportionate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2021 Estimates</a:t>
                      </a:r>
                    </a:p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N(Bn)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Proportionate Target</a:t>
                      </a:r>
                    </a:p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N(Bn)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Jan.-Sept Actual        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Nbn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Proportionate Performance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568683"/>
                  </a:ext>
                </a:extLst>
              </a:tr>
              <a:tr h="251791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35.08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35.00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18.41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13.81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6.98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368746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(IGR)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335648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(a)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Ministries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24.13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73.06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774955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(b)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Boards and Corporations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96.00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18.30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2215259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120.13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91.36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826756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Statutory Allocation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32.32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29.76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11683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VAT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19.95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14.39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0461400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 Revenue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172.40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5626079"/>
                  </a:ext>
                </a:extLst>
              </a:tr>
              <a:tr h="21060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137.04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104.64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997563"/>
                  </a:ext>
                </a:extLst>
              </a:tr>
              <a:tr h="30328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Excess Crude/Exchange Gain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2.48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44986"/>
                  </a:ext>
                </a:extLst>
              </a:tr>
              <a:tr h="260898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 Rounded MT Bold" panose="020F07040305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987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6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1529696" y="6407945"/>
            <a:ext cx="487680" cy="365125"/>
          </a:xfrm>
        </p:spPr>
        <p:txBody>
          <a:bodyPr/>
          <a:lstStyle/>
          <a:p>
            <a:pPr lvl="0"/>
            <a:r>
              <a:rPr lang="en-GB" dirty="0"/>
              <a:t>7</a:t>
            </a:r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  <a:p>
            <a:pPr lvl="0"/>
            <a:endParaRPr lang="en-GB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05344" y="274638"/>
            <a:ext cx="10377055" cy="944192"/>
          </a:xfrm>
        </p:spPr>
        <p:txBody>
          <a:bodyPr>
            <a:noAutofit/>
          </a:bodyPr>
          <a:lstStyle/>
          <a:p>
            <a:r>
              <a:rPr lang="en-GB" sz="2400" dirty="0"/>
              <a:t>     Funding Details at a glance </a:t>
            </a:r>
            <a:r>
              <a:rPr lang="en-US" sz="2400" dirty="0"/>
              <a:t>(January-Sept 2021)</a:t>
            </a:r>
            <a:r>
              <a:rPr lang="yo-NG" sz="2400" dirty="0"/>
              <a:t> </a:t>
            </a:r>
            <a:endParaRPr lang="en-GB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88941" y="6416169"/>
            <a:ext cx="3490259" cy="356901"/>
          </a:xfrm>
        </p:spPr>
        <p:txBody>
          <a:bodyPr/>
          <a:lstStyle/>
          <a:p>
            <a:pPr lvl="0"/>
            <a:r>
              <a:rPr lang="en-US" noProof="0"/>
              <a:t>MINISTRY OF BUDGET AND PLANNING</a:t>
            </a:r>
            <a:endParaRPr lang="en-US" noProof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559" y="102555"/>
            <a:ext cx="1227218" cy="944192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414158"/>
              </p:ext>
            </p:extLst>
          </p:nvPr>
        </p:nvGraphicFramePr>
        <p:xfrm>
          <a:off x="609602" y="1149531"/>
          <a:ext cx="10715896" cy="4289310"/>
        </p:xfrm>
        <a:graphic>
          <a:graphicData uri="http://schemas.openxmlformats.org/drawingml/2006/table">
            <a:tbl>
              <a:tblPr/>
              <a:tblGrid>
                <a:gridCol w="544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8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9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27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83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31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78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0462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S/No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Details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Budget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NBn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Proportionate Target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Actual (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NBn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% Performance on Total Budget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%    Proportionate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% Total Performance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Opening Balance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89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Statutory Allocation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77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CAPEX (F.G ROAD REFUND)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Capital Receipts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98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708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9280" y="313485"/>
            <a:ext cx="8229600" cy="347741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ZA" sz="2400" dirty="0"/>
              <a:t>Third Quarter Year 2022</a:t>
            </a:r>
            <a:br>
              <a:rPr lang="en-ZA" sz="2400" dirty="0"/>
            </a:br>
            <a:r>
              <a:rPr lang="en-ZA" sz="2400" dirty="0"/>
              <a:t> IGR OF MAJOR REVENUE GENERATING AGENCIES</a:t>
            </a: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E94AA1-D595-4ACB-98CF-32F1B9E78F2F}" type="slidenum"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951FBF0-6412-4489-AE27-4B390AB03A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6709956" y="6498179"/>
            <a:ext cx="3645725" cy="43164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  <a:cs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Calibri" pitchFamily="34" charset="0"/>
              </a:rPr>
              <a:t>MINISTRY OF BUDGET AND PLANNING</a:t>
            </a:r>
            <a:endParaRPr kumimoji="0" lang="id-ID" sz="1200" b="0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Calibri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771" y="0"/>
            <a:ext cx="1158241" cy="833501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844930"/>
              </p:ext>
            </p:extLst>
          </p:nvPr>
        </p:nvGraphicFramePr>
        <p:xfrm>
          <a:off x="496389" y="853484"/>
          <a:ext cx="11051177" cy="5471590"/>
        </p:xfrm>
        <a:graphic>
          <a:graphicData uri="http://schemas.openxmlformats.org/drawingml/2006/table">
            <a:tbl>
              <a:tblPr/>
              <a:tblGrid>
                <a:gridCol w="514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7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85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3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78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051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045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19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S/N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APPROVED PROVISION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PROPORTIONATE TARGET</a:t>
                      </a:r>
                    </a:p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N(BN)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 PERFORMANCE </a:t>
                      </a:r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PROPORTIONATE PERFORMANCE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 PERFORMANCE ON TOTAL BUDGET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Board of Internal Revenue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56,304,087,574.38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42,228,065,680.79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40,509,799,995.61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569546"/>
                  </a:ext>
                </a:extLst>
              </a:tr>
              <a:tr h="3445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Finance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8,867,450,000.00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6,650,587,500.00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7,888,480,794.15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672026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Bureau of Lands and Survey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42,807,311,691.80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32,105,483,768.85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6,374,536,805.61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OPIC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6,461,050,000.00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4,845,787,500.00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2,417,013,545.91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7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Planning &amp; Development Permit Authority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11,890,091,946.15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8,917,568,959.61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1,615,981,975.21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Education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2,286,774,150.00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1,715,080,612.50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932,050,505.18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15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Industry, Trade and Investment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1,810,033,600.00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1,357,525,200.00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613,689,198.18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Ogun State Housing Corporation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1,793,697,200.00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1,345,272,900.00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638,329,898.36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7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Physical Planning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539,858,050.00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404,893,537.50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488,359,581.03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Agricutural Development Corporation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389,296,610.00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291,972,457.50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299,017,795.87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Office of the Accountant- General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323,388,060.29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242,541,045.22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301,205,707.72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Ministry of Forestry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205,679,231.25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154,259,423.44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208,254,226.55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7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Judiciary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146,594,816.46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109,946,112.35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150,039,456.91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Ministry of Agriculture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314,121,260.40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235,590,945.30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124,665,054.50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6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Forestry Plantation Projection (AREA J4)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132,400,000.00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99,300,000.00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112,817,400.00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Sub-Total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134,271,834,190.73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100,703,875,643.05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62,674,241,940.79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62.24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62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25,902,628,334.54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19,426,971,250.91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11,064,346,548.81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00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160,174,462,525.27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120,130,846,893.95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73,738,588,489.60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562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819399" y="1612695"/>
            <a:ext cx="6705600" cy="13620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400" dirty="0">
                <a:latin typeface="Arial Rounded MT Bold" panose="020F0704030504030204" pitchFamily="34" charset="0"/>
              </a:rPr>
              <a:t>Expenditure Review</a:t>
            </a:r>
          </a:p>
        </p:txBody>
      </p:sp>
      <p:sp>
        <p:nvSpPr>
          <p:cNvPr id="28675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6200505" y="6383533"/>
            <a:ext cx="3906981" cy="356901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MINISTRY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Gill Sans MT" pitchFamily="34" charset="0"/>
                <a:ea typeface="+mn-ea"/>
                <a:cs typeface="Arial" charset="0"/>
              </a:rPr>
              <a:t>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D6ECFF"/>
                </a:solidFill>
                <a:effectLst/>
                <a:uLnTx/>
                <a:uFillTx/>
                <a:latin typeface="Arial Rounded MT Bold" panose="020F0704030504030204" pitchFamily="34" charset="0"/>
                <a:ea typeface="+mn-ea"/>
                <a:cs typeface="Arial" charset="0"/>
              </a:rPr>
              <a:t>OF BUDGET AND PLANNING</a:t>
            </a:r>
            <a:endParaRPr kumimoji="0" lang="id-ID" sz="1400" b="1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D6ECFF"/>
                </a:solidFill>
                <a:cs typeface="Arial" charset="0"/>
              </a:rPr>
              <a:t>9</a:t>
            </a:r>
            <a:endParaRPr kumimoji="0" lang="id-ID" sz="1000" b="0" i="0" u="none" strike="noStrike" kern="1200" cap="none" spc="0" normalizeH="0" baseline="0" noProof="0" dirty="0">
              <a:ln>
                <a:noFill/>
              </a:ln>
              <a:solidFill>
                <a:srgbClr val="D6ECFF"/>
              </a:solidFill>
              <a:effectLst/>
              <a:uLnTx/>
              <a:uFillTx/>
              <a:latin typeface="Gill Sans MT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5934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3|9.3|4.6|4.2|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5017</TotalTime>
  <Words>1507</Words>
  <Application>Microsoft Office PowerPoint</Application>
  <PresentationFormat>Widescreen</PresentationFormat>
  <Paragraphs>802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Arial Black</vt:lpstr>
      <vt:lpstr>Arial Rounded MT Bold</vt:lpstr>
      <vt:lpstr>Calibri</vt:lpstr>
      <vt:lpstr>Gill Sans MT</vt:lpstr>
      <vt:lpstr>Lucida Sans Unicode</vt:lpstr>
      <vt:lpstr>Verdana</vt:lpstr>
      <vt:lpstr>Wingdings 2</vt:lpstr>
      <vt:lpstr>Wingdings 3</vt:lpstr>
      <vt:lpstr>Concourse</vt:lpstr>
      <vt:lpstr>THIRD QUARTER BUDGET EXECUTION REPORT (JAN-SEPT, 2022) </vt:lpstr>
      <vt:lpstr> Year 2022 3RD Quarter Budget Performance</vt:lpstr>
      <vt:lpstr>FUNDING REVIEW</vt:lpstr>
      <vt:lpstr>      Funding Review - January to Sept 2022 </vt:lpstr>
      <vt:lpstr> Details of Actual Funding (Jan – Sept 2022) </vt:lpstr>
      <vt:lpstr>    Revenue Performance - Funding Sources( January – Sept 2022) </vt:lpstr>
      <vt:lpstr>     Funding Details at a glance (January-Sept 2021) </vt:lpstr>
      <vt:lpstr>Third Quarter Year 2022  IGR OF MAJOR REVENUE GENERATING AGENCIES</vt:lpstr>
      <vt:lpstr>Expenditure Review</vt:lpstr>
      <vt:lpstr> Expenditure Review - January to Sept 2022 </vt:lpstr>
      <vt:lpstr> Expenditure Review - January to Sept 2021 </vt:lpstr>
      <vt:lpstr> Comparison of Expenditure Actual Performance for the 3rd Quarter 2022 and Corresponding Period,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2019 Budget Performance Summary</dc:title>
  <dc:creator>MIN. OF BUDGET&amp;PLANN</dc:creator>
  <cp:lastModifiedBy>BUDGET</cp:lastModifiedBy>
  <cp:revision>284</cp:revision>
  <cp:lastPrinted>2022-11-03T15:22:34Z</cp:lastPrinted>
  <dcterms:created xsi:type="dcterms:W3CDTF">2020-04-18T18:41:11Z</dcterms:created>
  <dcterms:modified xsi:type="dcterms:W3CDTF">2022-11-03T15:25:14Z</dcterms:modified>
</cp:coreProperties>
</file>